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64" r:id="rId2"/>
    <p:sldId id="294" r:id="rId3"/>
    <p:sldId id="265" r:id="rId4"/>
    <p:sldId id="282" r:id="rId5"/>
    <p:sldId id="266" r:id="rId6"/>
    <p:sldId id="283" r:id="rId7"/>
    <p:sldId id="271" r:id="rId8"/>
    <p:sldId id="279" r:id="rId9"/>
    <p:sldId id="286" r:id="rId10"/>
    <p:sldId id="277" r:id="rId11"/>
    <p:sldId id="293" r:id="rId12"/>
    <p:sldId id="284" r:id="rId13"/>
    <p:sldId id="270" r:id="rId14"/>
    <p:sldId id="272" r:id="rId15"/>
    <p:sldId id="274" r:id="rId16"/>
    <p:sldId id="281" r:id="rId17"/>
    <p:sldId id="291" r:id="rId18"/>
    <p:sldId id="288" r:id="rId19"/>
    <p:sldId id="289" r:id="rId20"/>
    <p:sldId id="280" r:id="rId21"/>
    <p:sldId id="290" r:id="rId2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>
      <p:cViewPr varScale="1">
        <p:scale>
          <a:sx n="164" d="100"/>
          <a:sy n="164" d="100"/>
        </p:scale>
        <p:origin x="126" y="4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797"/>
    </p:cViewPr>
  </p:sorterViewPr>
  <p:notesViewPr>
    <p:cSldViewPr>
      <p:cViewPr varScale="1">
        <p:scale>
          <a:sx n="87" d="100"/>
          <a:sy n="87" d="100"/>
        </p:scale>
        <p:origin x="286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90550"/>
            <a:ext cx="800100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190750"/>
            <a:ext cx="8001000" cy="4572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1350">
                <a:solidFill>
                  <a:srgbClr val="FFFFFF"/>
                </a:solidFill>
              </a:defRPr>
            </a:lvl2pPr>
            <a:lvl3pPr marL="514406" indent="0">
              <a:buNone/>
              <a:defRPr sz="1350">
                <a:solidFill>
                  <a:srgbClr val="FFFFFF"/>
                </a:solidFill>
              </a:defRPr>
            </a:lvl3pPr>
            <a:lvl4pPr marL="771609" indent="0">
              <a:buNone/>
              <a:defRPr sz="1350">
                <a:solidFill>
                  <a:srgbClr val="FFFFFF"/>
                </a:solidFill>
              </a:defRPr>
            </a:lvl4pPr>
            <a:lvl5pPr marL="1028811" indent="0">
              <a:buNone/>
              <a:defRPr sz="13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647950"/>
            <a:ext cx="8001000" cy="38100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900">
                <a:solidFill>
                  <a:srgbClr val="FFFFFF"/>
                </a:solidFill>
              </a:defRPr>
            </a:lvl2pPr>
            <a:lvl3pPr marL="514406" indent="0">
              <a:buNone/>
              <a:defRPr sz="900">
                <a:solidFill>
                  <a:srgbClr val="FFFFFF"/>
                </a:solidFill>
              </a:defRPr>
            </a:lvl3pPr>
            <a:lvl4pPr marL="771609" indent="0">
              <a:buNone/>
              <a:defRPr sz="900">
                <a:solidFill>
                  <a:srgbClr val="FFFFFF"/>
                </a:solidFill>
              </a:defRPr>
            </a:lvl4pPr>
            <a:lvl5pPr marL="1028811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9144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3" y="228600"/>
            <a:ext cx="1943100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3" y="228600"/>
            <a:ext cx="5676900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225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204" indent="0">
              <a:buNone/>
              <a:defRPr sz="1050"/>
            </a:lvl2pPr>
            <a:lvl3pPr marL="514406" indent="0">
              <a:buNone/>
              <a:defRPr sz="900"/>
            </a:lvl3pPr>
            <a:lvl4pPr marL="771609" indent="0">
              <a:buNone/>
              <a:defRPr sz="825"/>
            </a:lvl4pPr>
            <a:lvl5pPr marL="1028811" indent="0">
              <a:buNone/>
              <a:defRPr sz="825"/>
            </a:lvl5pPr>
            <a:lvl6pPr marL="1286015" indent="0">
              <a:buNone/>
              <a:defRPr sz="825"/>
            </a:lvl6pPr>
            <a:lvl7pPr marL="1543217" indent="0">
              <a:buNone/>
              <a:defRPr sz="825"/>
            </a:lvl7pPr>
            <a:lvl8pPr marL="1800420" indent="0">
              <a:buNone/>
              <a:defRPr sz="825"/>
            </a:lvl8pPr>
            <a:lvl9pPr marL="2057624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14450"/>
            <a:ext cx="38100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14450"/>
            <a:ext cx="38100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151338"/>
            <a:ext cx="4040188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8"/>
            <a:ext cx="4041775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90"/>
            <a:ext cx="3008313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8"/>
            <a:ext cx="5111751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3"/>
            <a:ext cx="54864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204" indent="0">
              <a:buNone/>
              <a:defRPr sz="1575"/>
            </a:lvl2pPr>
            <a:lvl3pPr marL="514406" indent="0">
              <a:buNone/>
              <a:defRPr sz="1350"/>
            </a:lvl3pPr>
            <a:lvl4pPr marL="771609" indent="0">
              <a:buNone/>
              <a:defRPr sz="1125"/>
            </a:lvl4pPr>
            <a:lvl5pPr marL="1028811" indent="0">
              <a:buNone/>
              <a:defRPr sz="1125"/>
            </a:lvl5pPr>
            <a:lvl6pPr marL="1286015" indent="0">
              <a:buNone/>
              <a:defRPr sz="1125"/>
            </a:lvl6pPr>
            <a:lvl7pPr marL="1543217" indent="0">
              <a:buNone/>
              <a:defRPr sz="1125"/>
            </a:lvl7pPr>
            <a:lvl8pPr marL="1800420" indent="0">
              <a:buNone/>
              <a:defRPr sz="1125"/>
            </a:lvl8pPr>
            <a:lvl9pPr marL="2057624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2"/>
            <a:ext cx="54864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14450"/>
            <a:ext cx="7772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41"/>
            <a:ext cx="9144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75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257204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514406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771609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028811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92902" indent="-1929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417955" indent="-16075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75">
          <a:solidFill>
            <a:srgbClr val="595959"/>
          </a:solidFill>
          <a:latin typeface="+mn-lt"/>
          <a:ea typeface="ＭＳ Ｐゴシック" charset="0"/>
        </a:defRPr>
      </a:lvl2pPr>
      <a:lvl3pPr marL="643007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350">
          <a:solidFill>
            <a:srgbClr val="595959"/>
          </a:solidFill>
          <a:latin typeface="+mn-lt"/>
          <a:ea typeface="ＭＳ Ｐゴシック" charset="0"/>
        </a:defRPr>
      </a:lvl3pPr>
      <a:lvl4pPr marL="900211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125">
          <a:solidFill>
            <a:srgbClr val="595959"/>
          </a:solidFill>
          <a:latin typeface="+mn-lt"/>
          <a:ea typeface="ＭＳ Ｐゴシック" charset="0"/>
        </a:defRPr>
      </a:lvl4pPr>
      <a:lvl5pPr marL="1157413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rgbClr val="595959"/>
          </a:solidFill>
          <a:latin typeface="+mn-lt"/>
          <a:ea typeface="ＭＳ Ｐゴシック" charset="0"/>
        </a:defRPr>
      </a:lvl5pPr>
      <a:lvl6pPr marL="1414616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818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9022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6225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0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406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609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811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015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217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42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762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doi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an.r-project.org/web/packages/amt/vignettes/p6_uhc_plo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13688"/>
            <a:ext cx="8610600" cy="642938"/>
          </a:xfrm>
        </p:spPr>
        <p:txBody>
          <a:bodyPr/>
          <a:lstStyle/>
          <a:p>
            <a:pPr algn="ctr"/>
            <a:r>
              <a:rPr lang="en-US" sz="2200" dirty="0"/>
              <a:t>Evaluating Goodness-of-fit of Animal Movement Models </a:t>
            </a:r>
            <a:br>
              <a:rPr lang="en-US" sz="2200" dirty="0"/>
            </a:br>
            <a:r>
              <a:rPr lang="en-US" sz="2200" dirty="0"/>
              <a:t>Using Lineups</a:t>
            </a:r>
            <a:br>
              <a:rPr lang="en-US" sz="2025" dirty="0"/>
            </a:br>
            <a:endParaRPr lang="en-US" sz="2025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740134-98B5-432E-8884-FE5A7E176DFB}"/>
              </a:ext>
            </a:extLst>
          </p:cNvPr>
          <p:cNvSpPr txBox="1">
            <a:spLocks/>
          </p:cNvSpPr>
          <p:nvPr/>
        </p:nvSpPr>
        <p:spPr bwMode="auto">
          <a:xfrm>
            <a:off x="914400" y="1504950"/>
            <a:ext cx="70104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sz="1600" kern="0" dirty="0">
                <a:solidFill>
                  <a:schemeClr val="tx1"/>
                </a:solidFill>
              </a:rPr>
              <a:t>John Fieberg</a:t>
            </a:r>
            <a:r>
              <a:rPr lang="en-US" sz="1600" kern="0" baseline="30000" dirty="0">
                <a:solidFill>
                  <a:schemeClr val="tx1"/>
                </a:solidFill>
              </a:rPr>
              <a:t>1</a:t>
            </a:r>
            <a:r>
              <a:rPr lang="en-US" sz="1600" kern="0" dirty="0">
                <a:solidFill>
                  <a:schemeClr val="tx1"/>
                </a:solidFill>
              </a:rPr>
              <a:t>, Johannes Signer</a:t>
            </a:r>
            <a:r>
              <a:rPr lang="en-US" sz="1600" kern="0" baseline="30000" dirty="0">
                <a:solidFill>
                  <a:schemeClr val="tx1"/>
                </a:solidFill>
              </a:rPr>
              <a:t>2</a:t>
            </a:r>
            <a:r>
              <a:rPr lang="en-US" sz="1600" kern="0" dirty="0">
                <a:solidFill>
                  <a:schemeClr val="tx1"/>
                </a:solidFill>
              </a:rPr>
              <a:t>, Smith Freeman</a:t>
            </a:r>
            <a:r>
              <a:rPr lang="en-US" sz="1600" kern="0" baseline="30000" dirty="0">
                <a:solidFill>
                  <a:schemeClr val="tx1"/>
                </a:solidFill>
              </a:rPr>
              <a:t>1</a:t>
            </a:r>
            <a:r>
              <a:rPr lang="en-US" sz="1600" kern="0" dirty="0">
                <a:solidFill>
                  <a:schemeClr val="tx1"/>
                </a:solidFill>
              </a:rPr>
              <a:t> </a:t>
            </a:r>
          </a:p>
          <a:p>
            <a:pPr algn="ctr">
              <a:spcAft>
                <a:spcPts val="450"/>
              </a:spcAft>
            </a:pPr>
            <a:r>
              <a:rPr lang="en-US" sz="1400" kern="0" baseline="30000" dirty="0">
                <a:solidFill>
                  <a:schemeClr val="tx1"/>
                </a:solidFill>
              </a:rPr>
              <a:t>1 </a:t>
            </a:r>
            <a:r>
              <a:rPr lang="en-US" sz="1400" kern="0" dirty="0">
                <a:solidFill>
                  <a:schemeClr val="tx1"/>
                </a:solidFill>
              </a:rPr>
              <a:t>Department of Fisheries, Wildlife, and Conservation Biology, University of Minnesota</a:t>
            </a:r>
          </a:p>
          <a:p>
            <a:pPr algn="ctr">
              <a:spcAft>
                <a:spcPts val="450"/>
              </a:spcAft>
            </a:pPr>
            <a:r>
              <a:rPr lang="en-US" sz="1400" kern="0" baseline="30000" dirty="0">
                <a:solidFill>
                  <a:schemeClr val="tx1"/>
                </a:solidFill>
              </a:rPr>
              <a:t>2 </a:t>
            </a:r>
            <a:r>
              <a:rPr lang="en-US" sz="1400" kern="0" dirty="0">
                <a:solidFill>
                  <a:schemeClr val="tx1"/>
                </a:solidFill>
              </a:rPr>
              <a:t>Wildlife Sciences, University of </a:t>
            </a:r>
            <a:r>
              <a:rPr lang="en-US" sz="1400" kern="0" dirty="0" err="1">
                <a:solidFill>
                  <a:schemeClr val="tx1"/>
                </a:solidFill>
              </a:rPr>
              <a:t>Goettingen</a:t>
            </a:r>
            <a:endParaRPr lang="en-US" sz="1400" kern="0" dirty="0">
              <a:solidFill>
                <a:schemeClr val="tx1"/>
              </a:solidFill>
            </a:endParaRPr>
          </a:p>
          <a:p>
            <a:pPr algn="ctr">
              <a:spcAft>
                <a:spcPts val="450"/>
              </a:spcAft>
            </a:pPr>
            <a:endParaRPr lang="en-US" sz="1600" kern="0" baseline="30000" dirty="0">
              <a:solidFill>
                <a:schemeClr val="tx1"/>
              </a:solidFill>
            </a:endParaRPr>
          </a:p>
          <a:p>
            <a:pPr algn="ctr">
              <a:spcAft>
                <a:spcPts val="450"/>
              </a:spcAft>
            </a:pPr>
            <a:r>
              <a:rPr lang="en-US" sz="1200" kern="0" dirty="0">
                <a:solidFill>
                  <a:schemeClr val="tx1"/>
                </a:solidFill>
              </a:rPr>
              <a:t> </a:t>
            </a:r>
          </a:p>
          <a:p>
            <a:pPr algn="ctr">
              <a:spcAft>
                <a:spcPts val="450"/>
              </a:spcAft>
            </a:pPr>
            <a:endParaRPr lang="en-US" sz="1350" kern="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A0EB6D47-B862-8549-6AF7-3B0CCC2F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038" y="2038350"/>
            <a:ext cx="2681924" cy="268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E79E-BCFB-4077-5B70-2107F4E3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7" y="-36464"/>
            <a:ext cx="7772400" cy="857250"/>
          </a:xfrm>
        </p:spPr>
        <p:txBody>
          <a:bodyPr/>
          <a:lstStyle/>
          <a:p>
            <a:r>
              <a:rPr lang="en-US" dirty="0"/>
              <a:t>ISSA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43BA4E-CC06-BACA-F40F-7157FDB17F22}"/>
              </a:ext>
            </a:extLst>
          </p:cNvPr>
          <p:cNvSpPr txBox="1">
            <a:spLocks/>
          </p:cNvSpPr>
          <p:nvPr/>
        </p:nvSpPr>
        <p:spPr bwMode="auto">
          <a:xfrm>
            <a:off x="304800" y="721664"/>
            <a:ext cx="5029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Integrated step-selection analysis of f</a:t>
            </a:r>
            <a:r>
              <a:rPr lang="en-US" dirty="0"/>
              <a:t>isher data (</a:t>
            </a:r>
            <a:r>
              <a:rPr lang="en-US" dirty="0" err="1"/>
              <a:t>Lapoint</a:t>
            </a:r>
            <a:r>
              <a:rPr lang="en-US" dirty="0"/>
              <a:t> et al. 2013)</a:t>
            </a:r>
            <a:r>
              <a:rPr lang="en-US" kern="0" dirty="0"/>
              <a:t>.</a:t>
            </a:r>
          </a:p>
          <a:p>
            <a:pPr marL="0" indent="0">
              <a:buFontTx/>
              <a:buNone/>
            </a:pPr>
            <a:endParaRPr lang="en-US" sz="800" kern="0" dirty="0"/>
          </a:p>
          <a:p>
            <a:pPr marL="0" indent="0">
              <a:buFontTx/>
              <a:buNone/>
            </a:pPr>
            <a:r>
              <a:rPr lang="en-US" kern="0" dirty="0"/>
              <a:t>Predictors:</a:t>
            </a:r>
            <a:br>
              <a:rPr lang="en-US" sz="800" kern="0" dirty="0"/>
            </a:br>
            <a:endParaRPr lang="en-US" sz="800" kern="0" dirty="0"/>
          </a:p>
          <a:p>
            <a:r>
              <a:rPr lang="en-US" kern="0" dirty="0"/>
              <a:t>Landcover class (forest or not)</a:t>
            </a:r>
          </a:p>
          <a:p>
            <a:r>
              <a:rPr lang="en-US" kern="0" dirty="0"/>
              <a:t>Human Population Density</a:t>
            </a:r>
          </a:p>
          <a:p>
            <a:r>
              <a:rPr lang="en-US" kern="0" dirty="0"/>
              <a:t>Elevation</a:t>
            </a:r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1E9CF8D-E311-E861-5D27-1C425B3A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093" y="361950"/>
            <a:ext cx="2338362" cy="156569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1F906-D77D-4DD1-8264-00DED02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2272"/>
            <a:ext cx="2547870" cy="2300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D0B323-7FB4-A06B-5B00-3F5F9E7917E7}"/>
              </a:ext>
            </a:extLst>
          </p:cNvPr>
          <p:cNvSpPr txBox="1"/>
          <p:nvPr/>
        </p:nvSpPr>
        <p:spPr>
          <a:xfrm>
            <a:off x="190501" y="4497893"/>
            <a:ext cx="571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LaPoint</a:t>
            </a:r>
            <a:r>
              <a:rPr lang="en-US" sz="800" dirty="0"/>
              <a:t>, S., Gallery, P., </a:t>
            </a:r>
            <a:r>
              <a:rPr lang="en-US" sz="800" dirty="0" err="1"/>
              <a:t>Wikelski</a:t>
            </a:r>
            <a:r>
              <a:rPr lang="en-US" sz="800" dirty="0"/>
              <a:t>, M., &amp; Kays, R. (2013b). Data from: Animal behavior, cost- based corridor models, and real corridors. </a:t>
            </a:r>
            <a:r>
              <a:rPr lang="en-US" sz="800" dirty="0" err="1"/>
              <a:t>Movebank</a:t>
            </a:r>
            <a:r>
              <a:rPr lang="en-US" sz="800" dirty="0"/>
              <a:t> Data Repository. Retrieved from </a:t>
            </a:r>
            <a:r>
              <a:rPr lang="en-US" sz="800" dirty="0">
                <a:hlinkClick r:id="rId4"/>
              </a:rPr>
              <a:t>https://doi</a:t>
            </a:r>
            <a:r>
              <a:rPr lang="en-US" sz="800" dirty="0"/>
              <a:t>. org/10.5441/001/1.2tp2j43g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4C18FC-BC55-84D3-E980-B69BB4FEE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105150"/>
            <a:ext cx="4876800" cy="13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5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7238-A9BE-1358-224D-9593B6592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857250"/>
          </a:xfrm>
        </p:spPr>
        <p:txBody>
          <a:bodyPr/>
          <a:lstStyle/>
          <a:p>
            <a:r>
              <a:rPr lang="en-US" dirty="0"/>
              <a:t>Summarize simulated trajectories</a:t>
            </a:r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B7DFBE7F-86F2-693E-53DF-C9F596E63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17" y="830013"/>
            <a:ext cx="5175967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513624-3F8A-1A82-3589-318B4D7D5001}"/>
              </a:ext>
            </a:extLst>
          </p:cNvPr>
          <p:cNvSpPr txBox="1">
            <a:spLocks/>
          </p:cNvSpPr>
          <p:nvPr/>
        </p:nvSpPr>
        <p:spPr bwMode="auto">
          <a:xfrm>
            <a:off x="5867400" y="830013"/>
            <a:ext cx="32766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Used-habitat calibration plots (top row)</a:t>
            </a:r>
          </a:p>
          <a:p>
            <a:pPr marL="0" indent="0">
              <a:buFontTx/>
              <a:buNone/>
            </a:pPr>
            <a:endParaRPr lang="en-US" sz="800" kern="0" dirty="0"/>
          </a:p>
          <a:p>
            <a:pPr marL="0" indent="0">
              <a:buFontTx/>
              <a:buNone/>
            </a:pPr>
            <a:endParaRPr lang="en-US" sz="800" kern="0" dirty="0"/>
          </a:p>
          <a:p>
            <a:pPr marL="0" indent="0">
              <a:buFontTx/>
              <a:buNone/>
            </a:pPr>
            <a:r>
              <a:rPr lang="en-US" kern="0" dirty="0"/>
              <a:t>Trajectory summaries (bottom </a:t>
            </a:r>
            <a:r>
              <a:rPr lang="en-US" kern="0" dirty="0" err="1"/>
              <a:t>rown</a:t>
            </a:r>
            <a:r>
              <a:rPr lang="en-US" kern="0" dirty="0"/>
              <a:t>) </a:t>
            </a:r>
          </a:p>
          <a:p>
            <a:endParaRPr lang="en-US" kern="0" dirty="0"/>
          </a:p>
          <a:p>
            <a:pPr marL="0" indent="0">
              <a:buNone/>
            </a:pPr>
            <a:r>
              <a:rPr lang="en-US" kern="0" dirty="0"/>
              <a:t>Training data (2 fisher)</a:t>
            </a:r>
          </a:p>
          <a:p>
            <a:pPr marL="0" indent="0">
              <a:buNone/>
            </a:pPr>
            <a:r>
              <a:rPr lang="en-US" kern="0" dirty="0"/>
              <a:t>Test data (</a:t>
            </a:r>
            <a:r>
              <a:rPr lang="en-US" kern="0"/>
              <a:t>1 held out fisher)</a:t>
            </a:r>
            <a:endParaRPr lang="en-US" kern="0" dirty="0"/>
          </a:p>
          <a:p>
            <a:pPr marL="0" indent="0"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8203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B7FC77-06FB-4D4A-5F6E-FBF694F6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9550"/>
            <a:ext cx="6448425" cy="429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E2C60-2254-591F-6344-7A59369B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7" y="-36464"/>
            <a:ext cx="7772400" cy="857250"/>
          </a:xfrm>
        </p:spPr>
        <p:txBody>
          <a:bodyPr/>
          <a:lstStyle/>
          <a:p>
            <a:r>
              <a:rPr lang="en-US" dirty="0"/>
              <a:t>ISSA</a:t>
            </a:r>
          </a:p>
        </p:txBody>
      </p:sp>
    </p:spTree>
    <p:extLst>
      <p:ext uri="{BB962C8B-B14F-4D97-AF65-F5344CB8AC3E}">
        <p14:creationId xmlns:p14="http://schemas.microsoft.com/office/powerpoint/2010/main" val="199288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515AA3E-BE90-08DF-29B4-27726E76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3350"/>
            <a:ext cx="4610100" cy="461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F275C-88E5-8FB1-0749-0B46853FA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7" y="-36464"/>
            <a:ext cx="7772400" cy="857250"/>
          </a:xfrm>
        </p:spPr>
        <p:txBody>
          <a:bodyPr/>
          <a:lstStyle/>
          <a:p>
            <a:r>
              <a:rPr lang="en-US" dirty="0"/>
              <a:t>ISSA</a:t>
            </a:r>
          </a:p>
        </p:txBody>
      </p:sp>
    </p:spTree>
    <p:extLst>
      <p:ext uri="{BB962C8B-B14F-4D97-AF65-F5344CB8AC3E}">
        <p14:creationId xmlns:p14="http://schemas.microsoft.com/office/powerpoint/2010/main" val="1958788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3DF4D-8A18-D820-D661-F9B4409A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61950"/>
            <a:ext cx="6296025" cy="4197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E4A2A-D6E3-B63B-CCD2-46E959EF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7" y="-36464"/>
            <a:ext cx="7772400" cy="857250"/>
          </a:xfrm>
        </p:spPr>
        <p:txBody>
          <a:bodyPr/>
          <a:lstStyle/>
          <a:p>
            <a:r>
              <a:rPr lang="en-US" dirty="0"/>
              <a:t>ISSA</a:t>
            </a:r>
          </a:p>
        </p:txBody>
      </p:sp>
    </p:spTree>
    <p:extLst>
      <p:ext uri="{BB962C8B-B14F-4D97-AF65-F5344CB8AC3E}">
        <p14:creationId xmlns:p14="http://schemas.microsoft.com/office/powerpoint/2010/main" val="3594118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634F-4C6B-0F88-B80D-837A1628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7150"/>
            <a:ext cx="7772400" cy="857250"/>
          </a:xfrm>
        </p:spPr>
        <p:txBody>
          <a:bodyPr/>
          <a:lstStyle/>
          <a:p>
            <a:r>
              <a:rPr lang="en-US" dirty="0"/>
              <a:t>Correlation between step-lengths and turn 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4CA58-D34D-FF3C-D673-80E52A3B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6421"/>
            <a:ext cx="7772400" cy="3810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CEAEA0-7E19-CC02-1E1C-25B339912300}"/>
              </a:ext>
            </a:extLst>
          </p:cNvPr>
          <p:cNvSpPr txBox="1"/>
          <p:nvPr/>
        </p:nvSpPr>
        <p:spPr>
          <a:xfrm>
            <a:off x="381000" y="4477079"/>
            <a:ext cx="838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Hodel, F. H., &amp; Fieberg, J. R. (2022). Circular–linear </a:t>
            </a:r>
            <a:r>
              <a:rPr lang="en-US" sz="1000" dirty="0" err="1"/>
              <a:t>copulae</a:t>
            </a:r>
            <a:r>
              <a:rPr lang="en-US" sz="1000" dirty="0"/>
              <a:t> for animal movement data. Methods in Ecology and Evolution, 13(5), 1001-1013.</a:t>
            </a:r>
          </a:p>
        </p:txBody>
      </p:sp>
    </p:spTree>
    <p:extLst>
      <p:ext uri="{BB962C8B-B14F-4D97-AF65-F5344CB8AC3E}">
        <p14:creationId xmlns:p14="http://schemas.microsoft.com/office/powerpoint/2010/main" val="263231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cartoon&#10;&#10;Description automatically generated">
            <a:extLst>
              <a:ext uri="{FF2B5EF4-FFF2-40B4-BE49-F238E27FC236}">
                <a16:creationId xmlns:a16="http://schemas.microsoft.com/office/drawing/2014/main" id="{6E37791C-2DA3-135C-6E56-247D5C8E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 b="10000"/>
          <a:stretch/>
        </p:blipFill>
        <p:spPr>
          <a:xfrm>
            <a:off x="1828800" y="94403"/>
            <a:ext cx="5486400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0D23-DF6C-5961-69F6-EF71A560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24"/>
            <a:ext cx="7772400" cy="857250"/>
          </a:xfrm>
        </p:spPr>
        <p:txBody>
          <a:bodyPr/>
          <a:lstStyle/>
          <a:p>
            <a:r>
              <a:rPr lang="en-US" dirty="0"/>
              <a:t>Hidden Markov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24C6CE-44C0-9B5E-FCB0-B96B0E2C0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133350"/>
            <a:ext cx="4648200" cy="47042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18DC2-6C97-0493-BB7A-31ACBF2D3337}"/>
              </a:ext>
            </a:extLst>
          </p:cNvPr>
          <p:cNvSpPr txBox="1"/>
          <p:nvPr/>
        </p:nvSpPr>
        <p:spPr>
          <a:xfrm>
            <a:off x="304800" y="892507"/>
            <a:ext cx="419100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/>
              <a:t>Two states (foraging and traveling)</a:t>
            </a:r>
          </a:p>
          <a:p>
            <a:endParaRPr lang="en-US" kern="0" dirty="0"/>
          </a:p>
          <a:p>
            <a:r>
              <a:rPr lang="en-US" kern="0" dirty="0"/>
              <a:t>State-dependent step-length and turn-angle distributions:</a:t>
            </a:r>
            <a:br>
              <a:rPr lang="en-US" kern="0" dirty="0"/>
            </a:br>
            <a:endParaRPr lang="en-US" sz="800" kern="0" dirty="0"/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kern="0" dirty="0"/>
              <a:t>Step length ~ Gamma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kern="0" dirty="0"/>
              <a:t>Turn Angle ~ von Mises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endParaRPr lang="en-US" kern="0" dirty="0"/>
          </a:p>
          <a:p>
            <a:pPr lvl="1"/>
            <a:endParaRPr lang="en-US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kern="0" dirty="0"/>
          </a:p>
        </p:txBody>
      </p:sp>
    </p:spTree>
    <p:extLst>
      <p:ext uri="{BB962C8B-B14F-4D97-AF65-F5344CB8AC3E}">
        <p14:creationId xmlns:p14="http://schemas.microsoft.com/office/powerpoint/2010/main" val="463513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9B57-2430-74FF-B5DB-8FE9706A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3350"/>
            <a:ext cx="7772400" cy="857250"/>
          </a:xfrm>
        </p:spPr>
        <p:txBody>
          <a:bodyPr/>
          <a:lstStyle/>
          <a:p>
            <a:r>
              <a:rPr lang="en-US" dirty="0"/>
              <a:t>Hidden Markov Models (HMM)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F873C-BF5E-4226-8F15-271A4106E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78" y="991165"/>
            <a:ext cx="4466715" cy="33354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E13AEF-8954-E60B-2D10-25ABA1C92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556" y="1221423"/>
            <a:ext cx="4403502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4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F06654-BAF8-CDAB-44CE-06052B1D2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0"/>
          <a:stretch/>
        </p:blipFill>
        <p:spPr>
          <a:xfrm>
            <a:off x="228599" y="666750"/>
            <a:ext cx="3895231" cy="39243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02591B-409C-841D-AC16-9E4D7514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54875"/>
            <a:ext cx="1066347" cy="857250"/>
          </a:xfrm>
        </p:spPr>
        <p:txBody>
          <a:bodyPr/>
          <a:lstStyle/>
          <a:p>
            <a:r>
              <a:rPr lang="en-US" dirty="0"/>
              <a:t>HMM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2D3350-FA1E-016E-6372-1DA372B82FF4}"/>
              </a:ext>
            </a:extLst>
          </p:cNvPr>
          <p:cNvGrpSpPr/>
          <p:nvPr/>
        </p:nvGrpSpPr>
        <p:grpSpPr>
          <a:xfrm>
            <a:off x="4647748" y="209550"/>
            <a:ext cx="4381500" cy="4381500"/>
            <a:chOff x="4647748" y="209550"/>
            <a:chExt cx="4381500" cy="43815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3E2BEE-A8CC-42C7-F3E3-54FEC681F831}"/>
                </a:ext>
              </a:extLst>
            </p:cNvPr>
            <p:cNvGrpSpPr/>
            <p:nvPr/>
          </p:nvGrpSpPr>
          <p:grpSpPr>
            <a:xfrm>
              <a:off x="4647748" y="209550"/>
              <a:ext cx="4381500" cy="4381500"/>
              <a:chOff x="4647748" y="209550"/>
              <a:chExt cx="4381500" cy="43815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95A8E47-3E3F-4552-E054-9521CDD86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7748" y="209550"/>
                <a:ext cx="4381500" cy="4381500"/>
              </a:xfrm>
              <a:prstGeom prst="rect">
                <a:avLst/>
              </a:prstGeom>
            </p:spPr>
          </p:pic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10F874E-EB8A-958F-55A6-50481786C6C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543800" y="742950"/>
                <a:ext cx="1066347" cy="857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68589" tIns="34295" rIns="68589" bIns="34295" numCol="1" anchor="ctr" anchorCtr="0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 b="0">
                    <a:solidFill>
                      <a:srgbClr val="7A0019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Corbel" charset="0"/>
                    <a:ea typeface="ＭＳ Ｐゴシック" charset="0"/>
                    <a:cs typeface="ＭＳ Ｐゴシック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Corbel" charset="0"/>
                    <a:ea typeface="ＭＳ Ｐゴシック" charset="0"/>
                    <a:cs typeface="ＭＳ Ｐゴシック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Corbel" charset="0"/>
                    <a:ea typeface="ＭＳ Ｐゴシック" charset="0"/>
                    <a:cs typeface="ＭＳ Ｐゴシック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Corbel" charset="0"/>
                    <a:ea typeface="ＭＳ Ｐゴシック" charset="0"/>
                    <a:cs typeface="ＭＳ Ｐゴシック" charset="0"/>
                  </a:defRPr>
                </a:lvl5pPr>
                <a:lvl6pPr marL="257204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514406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771609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1028811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kern="0" dirty="0"/>
                  <a:t>ISSA</a:t>
                </a:r>
              </a:p>
            </p:txBody>
          </p:sp>
        </p:grp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781213A-E87A-3B6D-119A-67B7BFC2E95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67057" y="742950"/>
              <a:ext cx="1066347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68589" tIns="34295" rIns="68589" bIns="34295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475" b="0">
                  <a:solidFill>
                    <a:srgbClr val="7A0019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Corbel" charset="0"/>
                  <a:ea typeface="ＭＳ Ｐゴシック" charset="0"/>
                  <a:cs typeface="ＭＳ Ｐゴシック" charset="0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Corbel" charset="0"/>
                  <a:ea typeface="ＭＳ Ｐゴシック" charset="0"/>
                  <a:cs typeface="ＭＳ Ｐゴシック" charset="0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Corbel" charset="0"/>
                  <a:ea typeface="ＭＳ Ｐゴシック" charset="0"/>
                  <a:cs typeface="ＭＳ Ｐゴシック" charset="0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Corbel" charset="0"/>
                  <a:ea typeface="ＭＳ Ｐゴシック" charset="0"/>
                  <a:cs typeface="ＭＳ Ｐゴシック" charset="0"/>
                </a:defRPr>
              </a:lvl5pPr>
              <a:lvl6pPr marL="257204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514406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771609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1028811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kern="0" dirty="0"/>
                <a:t>HMM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11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83D74-2C10-6AEA-8A25-D63EC3C21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EB8E-0D48-C849-FD63-F4063981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13688"/>
            <a:ext cx="8610600" cy="642938"/>
          </a:xfrm>
        </p:spPr>
        <p:txBody>
          <a:bodyPr/>
          <a:lstStyle/>
          <a:p>
            <a:pPr algn="ctr"/>
            <a:r>
              <a:rPr lang="en-US" sz="2200" dirty="0"/>
              <a:t>Evaluating Goodness-of-fit of Integrated Step-Selection Analyses and Hidden Markov Models Using Lineups</a:t>
            </a:r>
            <a:br>
              <a:rPr lang="en-US" sz="2025" dirty="0"/>
            </a:br>
            <a:endParaRPr lang="en-US" sz="2025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74D326-1AE0-A94B-201F-C6B33CABBE26}"/>
              </a:ext>
            </a:extLst>
          </p:cNvPr>
          <p:cNvSpPr txBox="1">
            <a:spLocks/>
          </p:cNvSpPr>
          <p:nvPr/>
        </p:nvSpPr>
        <p:spPr bwMode="auto">
          <a:xfrm>
            <a:off x="914400" y="1504950"/>
            <a:ext cx="70104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1442" tIns="25721" rIns="51442" bIns="25721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sz="1600" kern="0" dirty="0">
                <a:solidFill>
                  <a:schemeClr val="tx1"/>
                </a:solidFill>
              </a:rPr>
              <a:t>John Fieberg</a:t>
            </a:r>
            <a:r>
              <a:rPr lang="en-US" sz="1600" kern="0" baseline="30000" dirty="0">
                <a:solidFill>
                  <a:schemeClr val="tx1"/>
                </a:solidFill>
              </a:rPr>
              <a:t>1</a:t>
            </a:r>
            <a:r>
              <a:rPr lang="en-US" sz="1600" kern="0" dirty="0">
                <a:solidFill>
                  <a:schemeClr val="tx1"/>
                </a:solidFill>
              </a:rPr>
              <a:t>, Johannes Signer</a:t>
            </a:r>
            <a:r>
              <a:rPr lang="en-US" sz="1600" kern="0" baseline="30000" dirty="0">
                <a:solidFill>
                  <a:schemeClr val="tx1"/>
                </a:solidFill>
              </a:rPr>
              <a:t>2</a:t>
            </a:r>
            <a:r>
              <a:rPr lang="en-US" sz="1600" kern="0" dirty="0">
                <a:solidFill>
                  <a:schemeClr val="tx1"/>
                </a:solidFill>
              </a:rPr>
              <a:t>, Smith Freeman</a:t>
            </a:r>
            <a:r>
              <a:rPr lang="en-US" sz="1600" kern="0" baseline="30000" dirty="0">
                <a:solidFill>
                  <a:schemeClr val="tx1"/>
                </a:solidFill>
              </a:rPr>
              <a:t>1</a:t>
            </a:r>
            <a:r>
              <a:rPr lang="en-US" sz="1600" kern="0" dirty="0">
                <a:solidFill>
                  <a:schemeClr val="tx1"/>
                </a:solidFill>
              </a:rPr>
              <a:t> </a:t>
            </a:r>
          </a:p>
          <a:p>
            <a:pPr algn="ctr">
              <a:spcAft>
                <a:spcPts val="450"/>
              </a:spcAft>
            </a:pPr>
            <a:r>
              <a:rPr lang="en-US" sz="1400" kern="0" baseline="30000" dirty="0">
                <a:solidFill>
                  <a:schemeClr val="tx1"/>
                </a:solidFill>
              </a:rPr>
              <a:t>1 </a:t>
            </a:r>
            <a:r>
              <a:rPr lang="en-US" sz="1400" kern="0" dirty="0">
                <a:solidFill>
                  <a:schemeClr val="tx1"/>
                </a:solidFill>
              </a:rPr>
              <a:t>Department of Fisheries, Wildlife, and Conservation Biology, University of Minnesota</a:t>
            </a:r>
          </a:p>
          <a:p>
            <a:pPr algn="ctr">
              <a:spcAft>
                <a:spcPts val="450"/>
              </a:spcAft>
            </a:pPr>
            <a:r>
              <a:rPr lang="en-US" sz="1400" kern="0" baseline="30000" dirty="0">
                <a:solidFill>
                  <a:schemeClr val="tx1"/>
                </a:solidFill>
              </a:rPr>
              <a:t>2 </a:t>
            </a:r>
            <a:r>
              <a:rPr lang="en-US" sz="1400" kern="0" dirty="0">
                <a:solidFill>
                  <a:schemeClr val="tx1"/>
                </a:solidFill>
              </a:rPr>
              <a:t>Wildlife Sciences, University of </a:t>
            </a:r>
            <a:r>
              <a:rPr lang="en-US" sz="1400" kern="0" dirty="0" err="1">
                <a:solidFill>
                  <a:schemeClr val="tx1"/>
                </a:solidFill>
              </a:rPr>
              <a:t>Goettingen</a:t>
            </a:r>
            <a:endParaRPr lang="en-US" sz="1400" kern="0" dirty="0">
              <a:solidFill>
                <a:schemeClr val="tx1"/>
              </a:solidFill>
            </a:endParaRPr>
          </a:p>
          <a:p>
            <a:pPr algn="ctr">
              <a:spcAft>
                <a:spcPts val="450"/>
              </a:spcAft>
            </a:pPr>
            <a:endParaRPr lang="en-US" sz="1600" kern="0" baseline="30000" dirty="0">
              <a:solidFill>
                <a:schemeClr val="tx1"/>
              </a:solidFill>
            </a:endParaRPr>
          </a:p>
          <a:p>
            <a:pPr algn="ctr">
              <a:spcAft>
                <a:spcPts val="450"/>
              </a:spcAft>
            </a:pPr>
            <a:r>
              <a:rPr lang="en-US" sz="1200" kern="0" dirty="0">
                <a:solidFill>
                  <a:schemeClr val="tx1"/>
                </a:solidFill>
              </a:rPr>
              <a:t> </a:t>
            </a:r>
          </a:p>
          <a:p>
            <a:pPr algn="ctr">
              <a:spcAft>
                <a:spcPts val="450"/>
              </a:spcAft>
            </a:pPr>
            <a:endParaRPr lang="en-US" sz="1350" kern="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28732990-011F-9EE8-2167-A5AAB203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038" y="2038350"/>
            <a:ext cx="2681924" cy="268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98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804D-E334-001B-38A2-9C438E18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00" y="-77519"/>
            <a:ext cx="12268200" cy="857250"/>
          </a:xfrm>
        </p:spPr>
        <p:txBody>
          <a:bodyPr/>
          <a:lstStyle/>
          <a:p>
            <a:r>
              <a:rPr lang="en-US" dirty="0"/>
              <a:t>Testing With Multiple Lineups/Observers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860C3-6871-A974-7FCB-4845E6EDE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76747"/>
            <a:ext cx="5867400" cy="386057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200" b="1" dirty="0"/>
              <a:t>References</a:t>
            </a:r>
          </a:p>
          <a:p>
            <a:pPr marL="0" indent="0">
              <a:buNone/>
            </a:pPr>
            <a:r>
              <a:rPr lang="en-US" sz="1200" dirty="0"/>
              <a:t>Majumder, M., Hofmann, H., &amp; Cook, D. (2013). Validation of visual statistical inference, applied to linear models. Journal of the American Statistical Association, 108(503), 942-956.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VanderPlas</a:t>
            </a:r>
            <a:r>
              <a:rPr lang="en-US" sz="1200" dirty="0"/>
              <a:t>, S., </a:t>
            </a:r>
            <a:r>
              <a:rPr lang="en-US" sz="1200" dirty="0" err="1"/>
              <a:t>Röttger</a:t>
            </a:r>
            <a:r>
              <a:rPr lang="en-US" sz="1200" dirty="0"/>
              <a:t>, C., Cook, D., &amp; Hofmann, H. (2021). Statistical significance calculations for scenarios in visual inference. Stat, 10(1), e337.</a:t>
            </a:r>
          </a:p>
          <a:p>
            <a:pPr marL="0" indent="0">
              <a:buNone/>
            </a:pPr>
            <a:br>
              <a:rPr lang="en-US" sz="1200" dirty="0"/>
            </a:br>
            <a:r>
              <a:rPr lang="en-US" sz="1200" dirty="0"/>
              <a:t>Wickham, H., Cook, D., Hofmann, H., &amp; </a:t>
            </a:r>
            <a:r>
              <a:rPr lang="en-US" sz="1200" dirty="0" err="1"/>
              <a:t>Buja</a:t>
            </a:r>
            <a:r>
              <a:rPr lang="en-US" sz="1200" dirty="0"/>
              <a:t>, A. (2010). Graphical inference for </a:t>
            </a:r>
            <a:r>
              <a:rPr lang="en-US" sz="1200" dirty="0" err="1"/>
              <a:t>infovis</a:t>
            </a:r>
            <a:r>
              <a:rPr lang="en-US" sz="1200" dirty="0"/>
              <a:t>. IEEE Transactions on Visualization and Computer Graphics, 16(6), 973-979.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D8BEE2-4EEF-7B91-93F0-CB6C38FBC2ED}"/>
              </a:ext>
            </a:extLst>
          </p:cNvPr>
          <p:cNvSpPr txBox="1">
            <a:spLocks/>
          </p:cNvSpPr>
          <p:nvPr/>
        </p:nvSpPr>
        <p:spPr bwMode="auto">
          <a:xfrm>
            <a:off x="247650" y="780868"/>
            <a:ext cx="7162800" cy="386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K individual observers (each with a unique lineup) </a:t>
            </a:r>
          </a:p>
          <a:p>
            <a:r>
              <a:rPr lang="en-US" i="1" kern="0" dirty="0"/>
              <a:t>X</a:t>
            </a:r>
            <a:r>
              <a:rPr lang="en-US" kern="0" dirty="0"/>
              <a:t> = number of times the observed data plot is selected</a:t>
            </a:r>
          </a:p>
          <a:p>
            <a:r>
              <a:rPr lang="en-US" kern="0" dirty="0"/>
              <a:t>Under H</a:t>
            </a:r>
            <a:r>
              <a:rPr lang="en-US" kern="0" baseline="-25000" dirty="0"/>
              <a:t>0</a:t>
            </a:r>
            <a:r>
              <a:rPr lang="en-US" kern="0" baseline="30000" dirty="0"/>
              <a:t>:</a:t>
            </a:r>
            <a:r>
              <a:rPr lang="en-US" kern="0" dirty="0"/>
              <a:t> </a:t>
            </a:r>
            <a:r>
              <a:rPr lang="en-US" i="1" kern="0" dirty="0"/>
              <a:t>X</a:t>
            </a:r>
            <a:r>
              <a:rPr lang="en-US" kern="0" dirty="0"/>
              <a:t> ~ Binomial(K, </a:t>
            </a:r>
            <a:r>
              <a:rPr lang="en-US" i="1" kern="0" dirty="0"/>
              <a:t>p</a:t>
            </a:r>
            <a:r>
              <a:rPr lang="en-US" kern="0" dirty="0"/>
              <a:t>);  </a:t>
            </a:r>
            <a:r>
              <a:rPr lang="en-US" i="1" kern="0" dirty="0"/>
              <a:t>p</a:t>
            </a:r>
            <a:r>
              <a:rPr lang="en-US" kern="0" dirty="0"/>
              <a:t> = 1/number of plots</a:t>
            </a:r>
          </a:p>
          <a:p>
            <a:r>
              <a:rPr lang="en-US" kern="0" dirty="0"/>
              <a:t>P-value = Prob(</a:t>
            </a:r>
            <a:r>
              <a:rPr lang="en-US" i="1" kern="0" dirty="0"/>
              <a:t>X</a:t>
            </a:r>
            <a:r>
              <a:rPr lang="en-US" kern="0" dirty="0"/>
              <a:t> ≥ </a:t>
            </a:r>
            <a:r>
              <a:rPr lang="en-US" i="1" kern="0" dirty="0"/>
              <a:t>x</a:t>
            </a:r>
            <a:r>
              <a:rPr lang="en-US" kern="0" dirty="0"/>
              <a:t>)</a:t>
            </a:r>
            <a:br>
              <a:rPr lang="en-US" kern="0" dirty="0"/>
            </a:br>
            <a:endParaRPr lang="en-US" kern="0" dirty="0"/>
          </a:p>
          <a:p>
            <a:pPr marL="0" indent="0">
              <a:buFontTx/>
              <a:buNone/>
            </a:pPr>
            <a:endParaRPr lang="en-US" sz="1400" b="1" kern="0" dirty="0"/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16" name="Picture 15" descr="A grid of black and white images&#10;&#10;Description automatically generated with medium confidence">
            <a:extLst>
              <a:ext uri="{FF2B5EF4-FFF2-40B4-BE49-F238E27FC236}">
                <a16:creationId xmlns:a16="http://schemas.microsoft.com/office/drawing/2014/main" id="{A9D2B599-C0F4-0740-1454-9983EEB9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987" y="1793827"/>
            <a:ext cx="1518313" cy="1518313"/>
          </a:xfrm>
          <a:prstGeom prst="rect">
            <a:avLst/>
          </a:prstGeom>
        </p:spPr>
      </p:pic>
      <p:pic>
        <p:nvPicPr>
          <p:cNvPr id="18" name="Picture 17" descr="A grid of black dots&#10;&#10;Description automatically generated">
            <a:extLst>
              <a:ext uri="{FF2B5EF4-FFF2-40B4-BE49-F238E27FC236}">
                <a16:creationId xmlns:a16="http://schemas.microsoft.com/office/drawing/2014/main" id="{61BDF961-E41A-719F-182E-7F14FE448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795817"/>
            <a:ext cx="1518313" cy="1518313"/>
          </a:xfrm>
          <a:prstGeom prst="rect">
            <a:avLst/>
          </a:prstGeom>
        </p:spPr>
      </p:pic>
      <p:pic>
        <p:nvPicPr>
          <p:cNvPr id="22" name="Picture 21" descr="A grid of black dots&#10;&#10;Description automatically generated">
            <a:extLst>
              <a:ext uri="{FF2B5EF4-FFF2-40B4-BE49-F238E27FC236}">
                <a16:creationId xmlns:a16="http://schemas.microsoft.com/office/drawing/2014/main" id="{86404839-A5BD-A774-E556-508F6FBE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143" y="133350"/>
            <a:ext cx="1518313" cy="15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77EAC-EA5A-B595-CED0-C7FD9CA0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1185"/>
            <a:ext cx="8077200" cy="3715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EA063-A4CD-DB16-F6EA-782FD1865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000" y="3936453"/>
            <a:ext cx="2743200" cy="725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FC640-A44A-7E50-4A91-0F2CBE2A3532}"/>
              </a:ext>
            </a:extLst>
          </p:cNvPr>
          <p:cNvSpPr txBox="1"/>
          <p:nvPr/>
        </p:nvSpPr>
        <p:spPr>
          <a:xfrm>
            <a:off x="316200" y="4065016"/>
            <a:ext cx="563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https://conservancy.umn.edu/handle/11299/257279</a:t>
            </a:r>
          </a:p>
        </p:txBody>
      </p:sp>
    </p:spTree>
    <p:extLst>
      <p:ext uri="{BB962C8B-B14F-4D97-AF65-F5344CB8AC3E}">
        <p14:creationId xmlns:p14="http://schemas.microsoft.com/office/powerpoint/2010/main" val="3897052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2DDE-6976-7130-213A-CD44E5D1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94" y="136990"/>
            <a:ext cx="7772400" cy="857250"/>
          </a:xfrm>
        </p:spPr>
        <p:txBody>
          <a:bodyPr/>
          <a:lstStyle/>
          <a:p>
            <a:r>
              <a:rPr lang="en-US" dirty="0"/>
              <a:t>Movement Ecology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495087-44C9-0950-508F-272E9F584442}"/>
              </a:ext>
            </a:extLst>
          </p:cNvPr>
          <p:cNvSpPr txBox="1">
            <a:spLocks/>
          </p:cNvSpPr>
          <p:nvPr/>
        </p:nvSpPr>
        <p:spPr bwMode="auto">
          <a:xfrm>
            <a:off x="188794" y="3706494"/>
            <a:ext cx="815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kern="0" dirty="0"/>
          </a:p>
          <a:p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451995-8D12-E1F7-8EDB-BF98C8A94602}"/>
              </a:ext>
            </a:extLst>
          </p:cNvPr>
          <p:cNvGrpSpPr/>
          <p:nvPr/>
        </p:nvGrpSpPr>
        <p:grpSpPr>
          <a:xfrm>
            <a:off x="5257800" y="913010"/>
            <a:ext cx="2838036" cy="1974748"/>
            <a:chOff x="6305964" y="146515"/>
            <a:chExt cx="2838036" cy="19747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ACA03E-32B1-0A8D-B787-A67C115A35E3}"/>
                </a:ext>
              </a:extLst>
            </p:cNvPr>
            <p:cNvSpPr txBox="1"/>
            <p:nvPr/>
          </p:nvSpPr>
          <p:spPr>
            <a:xfrm>
              <a:off x="6477000" y="1905819"/>
              <a:ext cx="2667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Zoe, Ray, and Caroline Fieberg (about 10 years ago!) 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5CD7878-BFE9-8002-C774-8974C5EC6F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9" t="4649" r="5740" b="27201"/>
            <a:stretch/>
          </p:blipFill>
          <p:spPr bwMode="auto">
            <a:xfrm>
              <a:off x="6305964" y="146515"/>
              <a:ext cx="2838036" cy="169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3402E42-C5BB-6300-9F76-31E774A6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03606"/>
            <a:ext cx="3703641" cy="1607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11B45D-18C8-BFDD-35B2-6CC916A20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79" y="2800350"/>
            <a:ext cx="3711262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E82C-5708-46C1-35FB-26155681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23" y="67678"/>
            <a:ext cx="7772400" cy="857250"/>
          </a:xfrm>
        </p:spPr>
        <p:txBody>
          <a:bodyPr/>
          <a:lstStyle/>
          <a:p>
            <a:r>
              <a:rPr lang="en-US" dirty="0"/>
              <a:t>Movement Ecology</a:t>
            </a:r>
          </a:p>
        </p:txBody>
      </p:sp>
      <p:pic>
        <p:nvPicPr>
          <p:cNvPr id="1026" name="Picture 2" descr="Natasha KLAPPSTEIN | PhD Student | Master of Science | Dalhousie  University, Halifax | Dal | Department of Mathematics and Statistics |  Research profile">
            <a:extLst>
              <a:ext uri="{FF2B5EF4-FFF2-40B4-BE49-F238E27FC236}">
                <a16:creationId xmlns:a16="http://schemas.microsoft.com/office/drawing/2014/main" id="{27971A0A-3941-27AF-B5ED-CFD116DD3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063731"/>
            <a:ext cx="975795" cy="97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rtraitfoto">
            <a:extLst>
              <a:ext uri="{FF2B5EF4-FFF2-40B4-BE49-F238E27FC236}">
                <a16:creationId xmlns:a16="http://schemas.microsoft.com/office/drawing/2014/main" id="{15B4FF51-87C2-8C1C-C274-83B2475A3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76008"/>
            <a:ext cx="8572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0F8B36-DB02-D19F-4F3A-899E2FD03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25" y="2434548"/>
            <a:ext cx="3964546" cy="1497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26503-EA5F-CB05-A124-152C16673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14" y="2343150"/>
            <a:ext cx="3733800" cy="13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2DDE-6976-7130-213A-CD44E5D1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0"/>
            <a:ext cx="7772400" cy="857250"/>
          </a:xfrm>
        </p:spPr>
        <p:txBody>
          <a:bodyPr/>
          <a:lstStyle/>
          <a:p>
            <a:r>
              <a:rPr lang="en-US" dirty="0"/>
              <a:t>How Good is Our Model?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B6EAB-A649-53DB-DAF5-44A73974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92" y="895350"/>
            <a:ext cx="4876800" cy="2971800"/>
          </a:xfrm>
        </p:spPr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momuntuHMM</a:t>
            </a:r>
            <a:r>
              <a:rPr lang="en-US" dirty="0"/>
              <a:t> includes functions for plotting pseudo-residuals </a:t>
            </a:r>
          </a:p>
          <a:p>
            <a:endParaRPr lang="en-US" sz="800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amt</a:t>
            </a:r>
            <a:r>
              <a:rPr lang="en-US" dirty="0"/>
              <a:t> now </a:t>
            </a:r>
            <a:r>
              <a:rPr lang="en-US" dirty="0">
                <a:hlinkClick r:id="rId2"/>
              </a:rPr>
              <a:t>includes functions </a:t>
            </a:r>
            <a:r>
              <a:rPr lang="en-US" dirty="0"/>
              <a:t>for creating used-habitat calibration plots via cross-validation</a:t>
            </a:r>
          </a:p>
          <a:p>
            <a:pPr lvl="1"/>
            <a:r>
              <a:rPr lang="en-US" dirty="0"/>
              <a:t>Compares distribution of environmental covariates at observed locations to covariates at locations predicted to be used by the model. </a:t>
            </a:r>
          </a:p>
          <a:p>
            <a:pPr lvl="1"/>
            <a:r>
              <a:rPr lang="en-US" dirty="0"/>
              <a:t>“One-step-ahead” predictions</a:t>
            </a:r>
            <a:br>
              <a:rPr lang="en-US" dirty="0"/>
            </a:br>
            <a:endParaRPr lang="en-US" sz="600" dirty="0"/>
          </a:p>
          <a:p>
            <a:r>
              <a:rPr lang="en-US" dirty="0"/>
              <a:t>Goodness-of-fit tests using simulated </a:t>
            </a:r>
            <a:r>
              <a:rPr lang="en-US" i="1" dirty="0"/>
              <a:t>trajectories</a:t>
            </a:r>
            <a:r>
              <a:rPr lang="en-US" dirty="0"/>
              <a:t> from fitted models.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AF981-8CCD-255E-06F2-9398D97A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47650"/>
            <a:ext cx="3505200" cy="23241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D5468B-FF10-0F42-A207-1C7B6C2C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76550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B4B49D-0067-7CF7-9B70-61B5CA9674C8}"/>
              </a:ext>
            </a:extLst>
          </p:cNvPr>
          <p:cNvSpPr txBox="1"/>
          <p:nvPr/>
        </p:nvSpPr>
        <p:spPr>
          <a:xfrm>
            <a:off x="76200" y="4357985"/>
            <a:ext cx="556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Fieberg, J. R., Forester, J. D., Street, G. M., Johnson, D. H., </a:t>
            </a:r>
            <a:r>
              <a:rPr lang="en-US" sz="800" dirty="0" err="1"/>
              <a:t>ArchMiller</a:t>
            </a:r>
            <a:r>
              <a:rPr lang="en-US" sz="800" dirty="0"/>
              <a:t>, A. A., &amp; </a:t>
            </a:r>
            <a:r>
              <a:rPr lang="en-US" sz="800" dirty="0" err="1"/>
              <a:t>Matthiopoulos</a:t>
            </a:r>
            <a:r>
              <a:rPr lang="en-US" sz="800" dirty="0"/>
              <a:t>, J. (2018). Used‐habitat calibration plots: A new procedure for validating species distribution, resource selection, and step‐selection models. </a:t>
            </a:r>
            <a:r>
              <a:rPr lang="en-US" sz="800" dirty="0" err="1"/>
              <a:t>Ecography</a:t>
            </a:r>
            <a:r>
              <a:rPr lang="en-US" sz="800" dirty="0"/>
              <a:t>, 41(5), 737-752.</a:t>
            </a:r>
          </a:p>
        </p:txBody>
      </p:sp>
    </p:spTree>
    <p:extLst>
      <p:ext uri="{BB962C8B-B14F-4D97-AF65-F5344CB8AC3E}">
        <p14:creationId xmlns:p14="http://schemas.microsoft.com/office/powerpoint/2010/main" val="127317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2DDE-6976-7130-213A-CD44E5D1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0"/>
            <a:ext cx="7772400" cy="857250"/>
          </a:xfrm>
        </p:spPr>
        <p:txBody>
          <a:bodyPr/>
          <a:lstStyle/>
          <a:p>
            <a:r>
              <a:rPr lang="en-US" dirty="0"/>
              <a:t>Lineup Protocol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30DBCE-4014-0F2A-40CE-188CAF2691FE}"/>
              </a:ext>
            </a:extLst>
          </p:cNvPr>
          <p:cNvSpPr txBox="1">
            <a:spLocks/>
          </p:cNvSpPr>
          <p:nvPr/>
        </p:nvSpPr>
        <p:spPr bwMode="auto">
          <a:xfrm>
            <a:off x="247934" y="857250"/>
            <a:ext cx="440520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kern="0" dirty="0"/>
              <a:t>Simulate </a:t>
            </a:r>
            <a:r>
              <a:rPr lang="en-US" i="1" kern="0" dirty="0"/>
              <a:t>n</a:t>
            </a:r>
            <a:r>
              <a:rPr lang="en-US" kern="0" dirty="0"/>
              <a:t> data sets from the fitted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kern="0" dirty="0"/>
              <a:t>Combine each of the data sets with the observed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kern="0" dirty="0"/>
              <a:t>Create a random index for the location of the observed data in a multi-panel plot.</a:t>
            </a:r>
          </a:p>
          <a:p>
            <a:pPr marL="342900" indent="-342900">
              <a:buFont typeface="+mj-lt"/>
              <a:buAutoNum type="arabicPeriod"/>
            </a:pPr>
            <a:r>
              <a:rPr lang="en-US" kern="0" dirty="0"/>
              <a:t>See if the observed data stand out in some way. 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CEC43-2A6C-D61B-C8BD-B0FDBC3E6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50" y="857250"/>
            <a:ext cx="4017617" cy="2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5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B5424-D4FB-55EC-29A1-F405FD964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666750"/>
            <a:ext cx="3359734" cy="3803219"/>
          </a:xfrm>
          <a:prstGeom prst="rect">
            <a:avLst/>
          </a:prstGeom>
        </p:spPr>
      </p:pic>
      <p:pic>
        <p:nvPicPr>
          <p:cNvPr id="1026" name="Picture 2" descr="Seinfeld' Episodes You Forgot You Loved – Rolling Stone">
            <a:extLst>
              <a:ext uri="{FF2B5EF4-FFF2-40B4-BE49-F238E27FC236}">
                <a16:creationId xmlns:a16="http://schemas.microsoft.com/office/drawing/2014/main" id="{A087B2A2-DF2C-6BC7-728C-A99E7555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6" y="666750"/>
            <a:ext cx="4622801" cy="303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02DDE-6976-7130-213A-CD44E5D1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0"/>
            <a:ext cx="7772400" cy="857250"/>
          </a:xfrm>
        </p:spPr>
        <p:txBody>
          <a:bodyPr/>
          <a:lstStyle/>
          <a:p>
            <a:r>
              <a:rPr lang="en-US" dirty="0"/>
              <a:t>Lineup Protocol</a:t>
            </a:r>
          </a:p>
        </p:txBody>
      </p:sp>
    </p:spTree>
    <p:extLst>
      <p:ext uri="{BB962C8B-B14F-4D97-AF65-F5344CB8AC3E}">
        <p14:creationId xmlns:p14="http://schemas.microsoft.com/office/powerpoint/2010/main" val="2098732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2DDE-6976-7130-213A-CD44E5D1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0"/>
            <a:ext cx="7772400" cy="857250"/>
          </a:xfrm>
        </p:spPr>
        <p:txBody>
          <a:bodyPr/>
          <a:lstStyle/>
          <a:p>
            <a:r>
              <a:rPr lang="en-US" dirty="0"/>
              <a:t>Lineup Goodness-of-fit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B6EAB-A649-53DB-DAF5-44A73974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73" y="742950"/>
            <a:ext cx="8514927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The observed data are consistent with </a:t>
            </a:r>
            <a:br>
              <a:rPr lang="en-US" dirty="0"/>
            </a:br>
            <a:r>
              <a:rPr lang="en-US" dirty="0"/>
              <a:t>the fitted model.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The observed data are NOT consistent </a:t>
            </a:r>
            <a:br>
              <a:rPr lang="en-US" dirty="0"/>
            </a:br>
            <a:r>
              <a:rPr lang="en-US" dirty="0"/>
              <a:t>with the fitted model.</a:t>
            </a:r>
          </a:p>
          <a:p>
            <a:pPr marL="0" indent="0">
              <a:buNone/>
            </a:pPr>
            <a:br>
              <a:rPr lang="en-US" sz="1000" dirty="0"/>
            </a:br>
            <a:br>
              <a:rPr lang="en-US" sz="1000" dirty="0"/>
            </a:br>
            <a:endParaRPr lang="en-US" sz="1000" dirty="0"/>
          </a:p>
          <a:p>
            <a:pPr marL="0" indent="0">
              <a:buNone/>
            </a:pPr>
            <a:r>
              <a:rPr lang="en-US" b="1" dirty="0"/>
              <a:t>Test statistic </a:t>
            </a:r>
            <a:r>
              <a:rPr lang="en-US" dirty="0"/>
              <a:t>= a plot of the real data!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Sampling distribution | H</a:t>
            </a:r>
            <a:r>
              <a:rPr lang="en-US" b="1" baseline="-25000" dirty="0"/>
              <a:t>0</a:t>
            </a:r>
            <a:r>
              <a:rPr lang="en-US" b="1" dirty="0"/>
              <a:t> </a:t>
            </a:r>
            <a:r>
              <a:rPr lang="en-US" dirty="0"/>
              <a:t>= plots using simulated trajectories from the fitted (i.e., null) model.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6B71C51-0548-8DE7-D226-DDE05EE4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285750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3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2DDE-6976-7130-213A-CD44E5D1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0"/>
            <a:ext cx="7772400" cy="857250"/>
          </a:xfrm>
        </p:spPr>
        <p:txBody>
          <a:bodyPr/>
          <a:lstStyle/>
          <a:p>
            <a:r>
              <a:rPr lang="en-US" dirty="0"/>
              <a:t>Lineup Goodness-of-fit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B6EAB-A649-53DB-DAF5-44A73974DB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873" y="742950"/>
                <a:ext cx="8514927" cy="3886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The observed data are consistent with </a:t>
                </a:r>
                <a:br>
                  <a:rPr lang="en-US" dirty="0"/>
                </a:br>
                <a:r>
                  <a:rPr lang="en-US" dirty="0"/>
                  <a:t>the fitted model.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H</a:t>
                </a:r>
                <a:r>
                  <a:rPr lang="en-US" baseline="-25000" dirty="0"/>
                  <a:t>A</a:t>
                </a:r>
                <a:r>
                  <a:rPr lang="en-US" dirty="0"/>
                  <a:t>: The observed data are NOT consistent </a:t>
                </a:r>
                <a:br>
                  <a:rPr lang="en-US" dirty="0"/>
                </a:br>
                <a:r>
                  <a:rPr lang="en-US" dirty="0"/>
                  <a:t>with the fitted model.</a:t>
                </a:r>
              </a:p>
              <a:p>
                <a:pPr marL="0" indent="0">
                  <a:buNone/>
                </a:pPr>
                <a:br>
                  <a:rPr lang="en-US" sz="1000" dirty="0"/>
                </a:br>
                <a:br>
                  <a:rPr lang="en-US" sz="1000" dirty="0"/>
                </a:b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If H</a:t>
                </a:r>
                <a:r>
                  <a:rPr lang="en-US" baseline="-25000" dirty="0"/>
                  <a:t>0</a:t>
                </a:r>
                <a:r>
                  <a:rPr lang="en-US" dirty="0"/>
                  <a:t> is true, then each panel will have a </a:t>
                </a:r>
                <a:br>
                  <a:rPr lang="en-US" dirty="0"/>
                </a:br>
                <a:r>
                  <a:rPr lang="en-US" dirty="0"/>
                  <a:t>1/</a:t>
                </a:r>
                <a:r>
                  <a:rPr lang="en-US" i="1" dirty="0"/>
                  <a:t>n</a:t>
                </a:r>
                <a:r>
                  <a:rPr lang="en-US" dirty="0"/>
                  <a:t> chance of being selected, where </a:t>
                </a:r>
                <a:br>
                  <a:rPr lang="en-US" dirty="0"/>
                </a:br>
                <a:r>
                  <a:rPr lang="en-US" i="1" dirty="0"/>
                  <a:t>n</a:t>
                </a:r>
                <a:r>
                  <a:rPr lang="en-US" dirty="0"/>
                  <a:t> = the number of panels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With 20 plots, P(select the panel with the observed data |H</a:t>
                </a:r>
                <a:r>
                  <a:rPr lang="en-US" baseline="-25000" dirty="0"/>
                  <a:t>0</a:t>
                </a:r>
                <a:r>
                  <a:rPr lang="en-US" dirty="0"/>
                  <a:t>) = 0.05 </a:t>
                </a:r>
              </a:p>
              <a:p>
                <a:pPr marL="0" indent="0">
                  <a:buNone/>
                </a:pPr>
                <a:r>
                  <a:rPr lang="en-US" dirty="0"/>
                  <a:t>Selecting the real data plot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 p-value ≤ 0.05 (with more panels, the p-value might be smaller).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B6EAB-A649-53DB-DAF5-44A73974DB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873" y="742950"/>
                <a:ext cx="8514927" cy="3886200"/>
              </a:xfrm>
              <a:blipFill>
                <a:blip r:embed="rId2"/>
                <a:stretch>
                  <a:fillRect l="-859" t="-1099" r="-1360" b="-3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751348FC-5E09-5DFB-0E30-5A246B29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285750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6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45508</TotalTime>
  <Words>805</Words>
  <Application>Microsoft Office PowerPoint</Application>
  <PresentationFormat>On-screen Show (16:9)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Corbel</vt:lpstr>
      <vt:lpstr>Courier New</vt:lpstr>
      <vt:lpstr>SVP-regents-PowerPoint-HD-3</vt:lpstr>
      <vt:lpstr>Evaluating Goodness-of-fit of Animal Movement Models  Using Lineups </vt:lpstr>
      <vt:lpstr>Evaluating Goodness-of-fit of Integrated Step-Selection Analyses and Hidden Markov Models Using Lineups </vt:lpstr>
      <vt:lpstr>Movement Ecology</vt:lpstr>
      <vt:lpstr>Movement Ecology</vt:lpstr>
      <vt:lpstr>How Good is Our Model? </vt:lpstr>
      <vt:lpstr>Lineup Protocol</vt:lpstr>
      <vt:lpstr>Lineup Protocol</vt:lpstr>
      <vt:lpstr>Lineup Goodness-of-fit test</vt:lpstr>
      <vt:lpstr>Lineup Goodness-of-fit test</vt:lpstr>
      <vt:lpstr>ISSA</vt:lpstr>
      <vt:lpstr>Summarize simulated trajectories</vt:lpstr>
      <vt:lpstr>ISSA</vt:lpstr>
      <vt:lpstr>ISSA</vt:lpstr>
      <vt:lpstr>ISSA</vt:lpstr>
      <vt:lpstr>Correlation between step-lengths and turn angles</vt:lpstr>
      <vt:lpstr>PowerPoint Presentation</vt:lpstr>
      <vt:lpstr>Hidden Markov Model</vt:lpstr>
      <vt:lpstr>Hidden Markov Models (HMM)</vt:lpstr>
      <vt:lpstr>HMM</vt:lpstr>
      <vt:lpstr>Testing With Multiple Lineups/Observers</vt:lpstr>
      <vt:lpstr>PowerPoint Presentation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Species-Habitat-Associations: Spatial Data, Predictive Models, and Ecological Insights</dc:title>
  <dc:creator>John R Fieberg</dc:creator>
  <cp:lastModifiedBy>John R Fieberg</cp:lastModifiedBy>
  <cp:revision>295</cp:revision>
  <dcterms:created xsi:type="dcterms:W3CDTF">2021-02-16T21:31:46Z</dcterms:created>
  <dcterms:modified xsi:type="dcterms:W3CDTF">2025-01-13T16:56:53Z</dcterms:modified>
</cp:coreProperties>
</file>